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전체적으로 보면 , Hyperledger Fabric의 기능이나 작동에 대해 알아보려고 여기서 제공해주는 패브릭 샘플 레퍼지토리를 받아서 네트워크 생성과 실행을 알아보았습니다. (간단한 흐름 정도로만)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여러 노드 peer를 채널에 참가시키고 채널 안에서 체인코드를 통해 트랜잭션 실행을 유도하는 것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Anchor peer : 조직의 peer들 중 대표로, 다른 조직에 설치된 peer 간의 통신을 담당 </a:t>
            </a:r>
            <a:br/>
            <a:r>
              <a:t>Orderer : 트랜잭션 순서에 맞게 정렬하여 블록을 생성만 할 뿐 트랜잭션의 내용을 확인하고 검증하지는 않는다.</a:t>
            </a:r>
          </a:p>
          <a:p>
            <a:pPr/>
          </a:p>
          <a:p>
            <a:pPr/>
            <a:r>
              <a:t>이 구조의 네트워크를 생성하고 실행하는 것을 해봄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네트워크 실행, 지우기</a:t>
            </a:r>
          </a:p>
          <a:p>
            <a:pPr/>
            <a:r>
              <a:t>필요한 인증서 및 genesis 블록 생성 </a:t>
            </a:r>
          </a:p>
          <a:p>
            <a:pPr/>
          </a:p>
          <a:p>
            <a:pPr/>
            <a:r>
              <a:t>일반적으로, 먼저 필요한 증명서와 genesis block 을 생성한 다음 네트워크를 bring up 함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Cryptogen	 도구를 사용하여 다양한 네트워크 엔티티에 대한 암호화 자료(X509 인증서 및 서명 키) 생성</a:t>
            </a:r>
          </a:p>
          <a:p>
            <a:pPr/>
            <a:r>
              <a:t>이 인증서는 ID를 대표하며, 엔티티가 통신하고 거래할 때 서명/확인 인증을 수행할 수 있음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“여기에 인용을 입력하십시오.”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이미지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이미지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26428" y="9258300"/>
            <a:ext cx="339244" cy="368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ownload.docker.com/linux/ubuntu/dists/xenial/pool/stable/amd64/docker-ce_17.06.2~ce-0~ubuntu_amd64.deb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Hyperledger Fabric"/>
          <p:cNvSpPr txBox="1"/>
          <p:nvPr>
            <p:ph type="ctrTitle"/>
          </p:nvPr>
        </p:nvSpPr>
        <p:spPr>
          <a:xfrm>
            <a:off x="1394391" y="3112951"/>
            <a:ext cx="6562478" cy="2000796"/>
          </a:xfrm>
          <a:prstGeom prst="rect">
            <a:avLst/>
          </a:prstGeom>
        </p:spPr>
        <p:txBody>
          <a:bodyPr/>
          <a:lstStyle/>
          <a:p>
            <a:pPr algn="l">
              <a:defRPr sz="5000"/>
            </a:pPr>
            <a:r>
              <a:rPr sz="6000"/>
              <a:t>Hyperledger Fabric</a:t>
            </a:r>
            <a:br/>
          </a:p>
        </p:txBody>
      </p:sp>
      <p:sp>
        <p:nvSpPr>
          <p:cNvPr id="120" name="2019.03.13(수) 201635992 송유진"/>
          <p:cNvSpPr txBox="1"/>
          <p:nvPr>
            <p:ph type="subTitle" sz="quarter" idx="1"/>
          </p:nvPr>
        </p:nvSpPr>
        <p:spPr>
          <a:xfrm>
            <a:off x="2222500" y="8039100"/>
            <a:ext cx="10464800" cy="1130300"/>
          </a:xfrm>
          <a:prstGeom prst="rect">
            <a:avLst/>
          </a:prstGeom>
        </p:spPr>
        <p:txBody>
          <a:bodyPr/>
          <a:lstStyle/>
          <a:p>
            <a:pPr algn="r"/>
            <a:r>
              <a:t>2019.03.13(수)</a:t>
            </a:r>
            <a:br/>
            <a:r>
              <a:t>201635992 송유진</a:t>
            </a:r>
          </a:p>
        </p:txBody>
      </p:sp>
      <p:sp>
        <p:nvSpPr>
          <p:cNvPr id="121" name="Build First Network"/>
          <p:cNvSpPr txBox="1"/>
          <p:nvPr/>
        </p:nvSpPr>
        <p:spPr>
          <a:xfrm>
            <a:off x="5448114" y="4481648"/>
            <a:ext cx="61622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Build First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&lt;Build Network&gt;"/>
          <p:cNvSpPr txBox="1"/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&lt;Build Network&gt;</a:t>
            </a:r>
          </a:p>
        </p:txBody>
      </p:sp>
      <p:sp>
        <p:nvSpPr>
          <p:cNvPr id="175" name="byfn.sh"/>
          <p:cNvSpPr txBox="1"/>
          <p:nvPr/>
        </p:nvSpPr>
        <p:spPr>
          <a:xfrm>
            <a:off x="416267" y="1509123"/>
            <a:ext cx="19013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21105" indent="-421105" algn="l">
              <a:buSzPct val="75000"/>
              <a:buChar char="•"/>
              <a:defRPr sz="2000"/>
            </a:pPr>
            <a:r>
              <a:rPr sz="3500"/>
              <a:t>byfn.sh</a:t>
            </a:r>
            <a:r>
              <a:rPr sz="3000"/>
              <a:t> </a:t>
            </a:r>
            <a:r>
              <a:t> </a:t>
            </a:r>
          </a:p>
        </p:txBody>
      </p:sp>
      <p:sp>
        <p:nvSpPr>
          <p:cNvPr id="176" name="byfn.sh를 이용하여 네트워크 생성과 실행을 할 수 있음…"/>
          <p:cNvSpPr txBox="1"/>
          <p:nvPr/>
        </p:nvSpPr>
        <p:spPr>
          <a:xfrm>
            <a:off x="609600" y="2397759"/>
            <a:ext cx="12144784" cy="4399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byfn.sh를 이용하여 네트워크 생성과 실행을 할 수 있음</a:t>
            </a:r>
            <a:br/>
            <a:r>
              <a:t> </a:t>
            </a:r>
          </a:p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Docker image를 활용하여 Hyperledger Fabric Network를 신속하게 </a:t>
            </a:r>
            <a:br/>
            <a:r>
              <a:t>부트스트랩하는 스크립트를 제공함</a:t>
            </a:r>
            <a:br/>
          </a:p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Peer를 channel에 참여시키고 chaincode를 배포 및 인스턴스화하며 배포된 </a:t>
            </a:r>
            <a:br/>
            <a:r>
              <a:t>chaincode에 대한 트랜잭션 실행을 유도하는 스크립트 실행을 실행하는 컨테이너를 실행함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&lt;Build Network&gt;"/>
          <p:cNvSpPr txBox="1"/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&lt;Build Network&gt;</a:t>
            </a:r>
          </a:p>
        </p:txBody>
      </p:sp>
      <p:sp>
        <p:nvSpPr>
          <p:cNvPr id="179" name="byfn.sh 스크립트의 도움말 텍스트"/>
          <p:cNvSpPr txBox="1"/>
          <p:nvPr/>
        </p:nvSpPr>
        <p:spPr>
          <a:xfrm>
            <a:off x="327367" y="1507853"/>
            <a:ext cx="481149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00789" indent="-300789" algn="l">
              <a:buSzPct val="75000"/>
              <a:buChar char="•"/>
              <a:defRPr sz="2000"/>
            </a:pPr>
            <a:r>
              <a:rPr sz="2500"/>
              <a:t>byfn.sh 스크립트의 도움말 텍스트  </a:t>
            </a:r>
            <a:r>
              <a:t> </a:t>
            </a:r>
          </a:p>
        </p:txBody>
      </p:sp>
      <p:sp>
        <p:nvSpPr>
          <p:cNvPr id="180" name="byfn.sh를 이용하여 네트워크 생성과 실행을 할 수 있음…"/>
          <p:cNvSpPr txBox="1"/>
          <p:nvPr/>
        </p:nvSpPr>
        <p:spPr>
          <a:xfrm>
            <a:off x="609600" y="2397759"/>
            <a:ext cx="12144784" cy="4399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byfn.sh를 이용하여 네트워크 생성과 실행을 할 수 있음</a:t>
            </a:r>
            <a:br/>
            <a:r>
              <a:t> </a:t>
            </a:r>
          </a:p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Docker image를 활용하여 Hyperledger Fabric Network를 신속하게 </a:t>
            </a:r>
            <a:br/>
            <a:r>
              <a:t>부트스트랩하는 스크립트를 제공함</a:t>
            </a:r>
            <a:br/>
          </a:p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Peer를 channel에 참여시키고 chaincode를 배포 및 인스턴스화하며 배포된 </a:t>
            </a:r>
            <a:br/>
            <a:r>
              <a:t>chaincode에 대한 트랜잭션 실행을 유도하는 스크립트 실행을 실행하는 컨테이너를 실행함</a:t>
            </a:r>
          </a:p>
        </p:txBody>
      </p:sp>
      <p:pic>
        <p:nvPicPr>
          <p:cNvPr id="181" name="스크린샷 2019-03-13 오후 10.39.47.png" descr="스크린샷 2019-03-13 오후 10.39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9396" y="1700778"/>
            <a:ext cx="13823592" cy="7799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&lt;Build Network&gt;"/>
          <p:cNvSpPr txBox="1"/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&lt;Build Network&gt;</a:t>
            </a:r>
          </a:p>
        </p:txBody>
      </p:sp>
      <p:sp>
        <p:nvSpPr>
          <p:cNvPr id="186" name="./byfn.sh generate"/>
          <p:cNvSpPr txBox="1"/>
          <p:nvPr/>
        </p:nvSpPr>
        <p:spPr>
          <a:xfrm>
            <a:off x="327367" y="1476103"/>
            <a:ext cx="349748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40631" indent="-240631" algn="l">
              <a:buSzPct val="75000"/>
              <a:buChar char="•"/>
              <a:defRPr sz="3000"/>
            </a:lvl1pPr>
          </a:lstStyle>
          <a:p>
            <a:pPr/>
            <a:r>
              <a:t>./byfn.sh generate   </a:t>
            </a:r>
          </a:p>
        </p:txBody>
      </p:sp>
      <p:sp>
        <p:nvSpPr>
          <p:cNvPr id="187" name="네트워크 생성 (암호 및 채널 생성)…"/>
          <p:cNvSpPr txBox="1"/>
          <p:nvPr/>
        </p:nvSpPr>
        <p:spPr>
          <a:xfrm>
            <a:off x="430008" y="2186939"/>
            <a:ext cx="12144784" cy="2204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네트워크 생성 (암호 및 채널 생성)</a:t>
            </a:r>
            <a:br/>
          </a:p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다양한 네트워크 엔티티에 대한 모든 인증서와 키를 생성</a:t>
            </a:r>
          </a:p>
        </p:txBody>
      </p:sp>
      <p:pic>
        <p:nvPicPr>
          <p:cNvPr id="188" name="스크린샷 2019-03-14 오전 12.48.53.png" descr="스크린샷 2019-03-14 오전 12.48.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790792"/>
            <a:ext cx="13004800" cy="8236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&lt;Build Network&gt;"/>
          <p:cNvSpPr txBox="1"/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&lt;Build Network&gt;</a:t>
            </a:r>
          </a:p>
        </p:txBody>
      </p:sp>
      <p:sp>
        <p:nvSpPr>
          <p:cNvPr id="193" name="./byfn.sh up"/>
          <p:cNvSpPr txBox="1"/>
          <p:nvPr/>
        </p:nvSpPr>
        <p:spPr>
          <a:xfrm>
            <a:off x="327367" y="1476103"/>
            <a:ext cx="24779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40631" indent="-240631" algn="l">
              <a:buSzPct val="75000"/>
              <a:buChar char="•"/>
              <a:defRPr sz="2000"/>
            </a:pPr>
            <a:r>
              <a:t>.</a:t>
            </a:r>
            <a:r>
              <a:rPr sz="3000"/>
              <a:t>/byfn.sh up   </a:t>
            </a:r>
          </a:p>
        </p:txBody>
      </p:sp>
      <p:sp>
        <p:nvSpPr>
          <p:cNvPr id="194" name="네트워크를 활성화하고 체인을 사용하여 시나리오를 실행…"/>
          <p:cNvSpPr txBox="1"/>
          <p:nvPr/>
        </p:nvSpPr>
        <p:spPr>
          <a:xfrm>
            <a:off x="430008" y="2397759"/>
            <a:ext cx="12144784" cy="3850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네트워크를 활성화하고 체인을 사용하여 시나리오를 실행</a:t>
            </a:r>
          </a:p>
          <a:p>
            <a:pPr algn="l">
              <a:lnSpc>
                <a:spcPct val="120000"/>
              </a:lnSpc>
              <a:defRPr sz="3000"/>
            </a:pPr>
          </a:p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start docker nodes</a:t>
            </a:r>
          </a:p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create channel</a:t>
            </a:r>
          </a:p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join 4 peers to channel</a:t>
            </a:r>
          </a:p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update anchor peers</a:t>
            </a:r>
          </a:p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run scenario: peer chain code commands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&lt;Build Network&gt;"/>
          <p:cNvSpPr txBox="1"/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&lt;Build Network&gt;</a:t>
            </a:r>
          </a:p>
        </p:txBody>
      </p:sp>
      <p:sp>
        <p:nvSpPr>
          <p:cNvPr id="197" name="Chain code"/>
          <p:cNvSpPr txBox="1"/>
          <p:nvPr/>
        </p:nvSpPr>
        <p:spPr>
          <a:xfrm>
            <a:off x="5296630" y="1450703"/>
            <a:ext cx="241154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E1E1E1"/>
                </a:solidFill>
              </a:defRPr>
            </a:pPr>
            <a:r>
              <a:rPr sz="4000"/>
              <a:t>Chain</a:t>
            </a:r>
            <a:r>
              <a:t> </a:t>
            </a:r>
            <a:r>
              <a:rPr sz="4000"/>
              <a:t>code</a:t>
            </a:r>
          </a:p>
        </p:txBody>
      </p:sp>
      <p:sp>
        <p:nvSpPr>
          <p:cNvPr id="198" name="Init"/>
          <p:cNvSpPr txBox="1"/>
          <p:nvPr/>
        </p:nvSpPr>
        <p:spPr>
          <a:xfrm>
            <a:off x="2207326" y="3009900"/>
            <a:ext cx="99750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3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Init</a:t>
            </a:r>
          </a:p>
        </p:txBody>
      </p:sp>
      <p:sp>
        <p:nvSpPr>
          <p:cNvPr id="199" name="Invoke"/>
          <p:cNvSpPr txBox="1"/>
          <p:nvPr/>
        </p:nvSpPr>
        <p:spPr>
          <a:xfrm>
            <a:off x="5837864" y="3009900"/>
            <a:ext cx="16703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3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Invoke</a:t>
            </a:r>
          </a:p>
        </p:txBody>
      </p:sp>
      <p:sp>
        <p:nvSpPr>
          <p:cNvPr id="200" name="Query"/>
          <p:cNvSpPr txBox="1"/>
          <p:nvPr/>
        </p:nvSpPr>
        <p:spPr>
          <a:xfrm>
            <a:off x="9726317" y="3009900"/>
            <a:ext cx="16703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3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Query</a:t>
            </a:r>
          </a:p>
        </p:txBody>
      </p:sp>
      <p:sp>
        <p:nvSpPr>
          <p:cNvPr id="201" name="A, B: STRING…"/>
          <p:cNvSpPr txBox="1"/>
          <p:nvPr/>
        </p:nvSpPr>
        <p:spPr>
          <a:xfrm>
            <a:off x="1132168" y="3911600"/>
            <a:ext cx="3147823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9120" indent="-579120" algn="l">
              <a:buSzPct val="75000"/>
              <a:buChar char="-"/>
              <a:defRPr sz="3000"/>
            </a:pPr>
            <a:r>
              <a:t>A, B: STRING</a:t>
            </a:r>
          </a:p>
          <a:p>
            <a:pPr marL="579120" indent="-579120" algn="l">
              <a:buSzPct val="75000"/>
              <a:buChar char="-"/>
              <a:defRPr sz="3000"/>
            </a:pPr>
            <a:r>
              <a:t>AVal, BVal: INT</a:t>
            </a:r>
          </a:p>
          <a:p>
            <a:pPr marL="579120" indent="-579120" algn="l">
              <a:buSzPct val="75000"/>
              <a:buChar char="-"/>
              <a:defRPr sz="3000"/>
            </a:pPr>
            <a:r>
              <a:t>=&gt; A: AVal</a:t>
            </a:r>
          </a:p>
          <a:p>
            <a:pPr marL="579120" indent="-579120" algn="l">
              <a:buSzPct val="75000"/>
              <a:buChar char="-"/>
              <a:defRPr sz="3000"/>
            </a:pPr>
            <a:r>
              <a:t>=&gt; B: BVal</a:t>
            </a:r>
          </a:p>
        </p:txBody>
      </p:sp>
      <p:sp>
        <p:nvSpPr>
          <p:cNvPr id="202" name="A, B: STRING…"/>
          <p:cNvSpPr txBox="1"/>
          <p:nvPr/>
        </p:nvSpPr>
        <p:spPr>
          <a:xfrm>
            <a:off x="5149019" y="3911600"/>
            <a:ext cx="304800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9120" indent="-579120" algn="l">
              <a:buSzPct val="75000"/>
              <a:buChar char="-"/>
              <a:defRPr sz="3000"/>
            </a:pPr>
            <a:r>
              <a:t>A, B: STRING</a:t>
            </a:r>
          </a:p>
          <a:p>
            <a:pPr marL="579120" indent="-579120" algn="l">
              <a:buSzPct val="75000"/>
              <a:buChar char="-"/>
              <a:defRPr sz="3000"/>
            </a:pPr>
            <a:r>
              <a:t>X: INT</a:t>
            </a:r>
          </a:p>
          <a:p>
            <a:pPr marL="579120" indent="-579120" algn="l">
              <a:buSzPct val="75000"/>
              <a:buChar char="-"/>
              <a:defRPr sz="3000"/>
            </a:pPr>
            <a:r>
              <a:t>=&gt; A: AVal - X</a:t>
            </a:r>
          </a:p>
          <a:p>
            <a:pPr marL="579120" indent="-579120" algn="l">
              <a:buSzPct val="75000"/>
              <a:buChar char="-"/>
              <a:defRPr sz="3000"/>
            </a:pPr>
            <a:r>
              <a:t>=&gt; B: BVal + X</a:t>
            </a:r>
          </a:p>
        </p:txBody>
      </p:sp>
      <p:sp>
        <p:nvSpPr>
          <p:cNvPr id="203" name="A: STRING…"/>
          <p:cNvSpPr txBox="1"/>
          <p:nvPr/>
        </p:nvSpPr>
        <p:spPr>
          <a:xfrm>
            <a:off x="9066047" y="3936999"/>
            <a:ext cx="299085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9120" indent="-579120" algn="l">
              <a:buSzPct val="75000"/>
              <a:buChar char="-"/>
              <a:defRPr sz="3000"/>
            </a:pPr>
            <a:r>
              <a:t>A: STRING</a:t>
            </a:r>
          </a:p>
          <a:p>
            <a:pPr marL="579120" indent="-579120" algn="l">
              <a:buSzPct val="75000"/>
              <a:buChar char="-"/>
              <a:defRPr sz="3000"/>
            </a:pPr>
            <a:r>
              <a:t>=&gt; getState(A)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&lt;Network Structure&gt;"/>
          <p:cNvSpPr txBox="1"/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&lt;Network Structure&gt;</a:t>
            </a:r>
          </a:p>
        </p:txBody>
      </p:sp>
      <p:sp>
        <p:nvSpPr>
          <p:cNvPr id="206" name="High-level view"/>
          <p:cNvSpPr txBox="1"/>
          <p:nvPr/>
        </p:nvSpPr>
        <p:spPr>
          <a:xfrm>
            <a:off x="610019" y="1644650"/>
            <a:ext cx="365676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57200" indent="-457200">
              <a:buSzPct val="32000"/>
              <a:buBlip>
                <a:blip r:embed="rId2"/>
              </a:buBlip>
            </a:lvl1pPr>
          </a:lstStyle>
          <a:p>
            <a:pPr/>
            <a:r>
              <a:t>High-level view</a:t>
            </a:r>
          </a:p>
        </p:txBody>
      </p:sp>
      <p:sp>
        <p:nvSpPr>
          <p:cNvPr id="207" name="직사각형"/>
          <p:cNvSpPr/>
          <p:nvPr/>
        </p:nvSpPr>
        <p:spPr>
          <a:xfrm>
            <a:off x="1288529" y="2861853"/>
            <a:ext cx="4568081" cy="3576688"/>
          </a:xfrm>
          <a:prstGeom prst="rect">
            <a:avLst/>
          </a:prstGeom>
          <a:ln w="63500" cap="rnd">
            <a:solidFill>
              <a:srgbClr val="6C1301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08" name="직사각형"/>
          <p:cNvSpPr/>
          <p:nvPr/>
        </p:nvSpPr>
        <p:spPr>
          <a:xfrm>
            <a:off x="7351390" y="2861853"/>
            <a:ext cx="4568081" cy="3576688"/>
          </a:xfrm>
          <a:prstGeom prst="rect">
            <a:avLst/>
          </a:prstGeom>
          <a:ln w="63500" cap="rnd">
            <a:solidFill>
              <a:srgbClr val="0B1DFF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09" name="직사각형"/>
          <p:cNvSpPr/>
          <p:nvPr/>
        </p:nvSpPr>
        <p:spPr>
          <a:xfrm>
            <a:off x="800100" y="2397174"/>
            <a:ext cx="11640840" cy="6407052"/>
          </a:xfrm>
          <a:prstGeom prst="rect">
            <a:avLst/>
          </a:prstGeom>
          <a:ln w="25400">
            <a:solidFill>
              <a:srgbClr val="A6A6A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10" name="Orderer"/>
          <p:cNvSpPr/>
          <p:nvPr/>
        </p:nvSpPr>
        <p:spPr>
          <a:xfrm>
            <a:off x="4462512" y="6995343"/>
            <a:ext cx="4079776" cy="1361183"/>
          </a:xfrm>
          <a:prstGeom prst="rect">
            <a:avLst/>
          </a:prstGeom>
          <a:ln w="25400">
            <a:solidFill>
              <a:srgbClr val="24242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700">
                <a:solidFill>
                  <a:srgbClr val="2D2D2D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Orderer</a:t>
            </a:r>
          </a:p>
        </p:txBody>
      </p:sp>
      <p:sp>
        <p:nvSpPr>
          <p:cNvPr id="211" name="직사각형"/>
          <p:cNvSpPr/>
          <p:nvPr/>
        </p:nvSpPr>
        <p:spPr>
          <a:xfrm>
            <a:off x="1803400" y="3492500"/>
            <a:ext cx="1515716" cy="2192834"/>
          </a:xfrm>
          <a:prstGeom prst="rect">
            <a:avLst/>
          </a:prstGeom>
          <a:ln w="25400">
            <a:solidFill>
              <a:srgbClr val="59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12" name="직사각형"/>
          <p:cNvSpPr/>
          <p:nvPr/>
        </p:nvSpPr>
        <p:spPr>
          <a:xfrm>
            <a:off x="3801442" y="3492500"/>
            <a:ext cx="1515716" cy="2192834"/>
          </a:xfrm>
          <a:prstGeom prst="rect">
            <a:avLst/>
          </a:prstGeom>
          <a:ln w="25400">
            <a:solidFill>
              <a:srgbClr val="4D0A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13" name="Org1"/>
          <p:cNvSpPr txBox="1"/>
          <p:nvPr/>
        </p:nvSpPr>
        <p:spPr>
          <a:xfrm>
            <a:off x="3064912" y="5810250"/>
            <a:ext cx="101531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A040B"/>
                </a:solidFill>
              </a:defRPr>
            </a:lvl1pPr>
          </a:lstStyle>
          <a:p>
            <a:pPr/>
            <a:r>
              <a:t>Org1</a:t>
            </a:r>
          </a:p>
        </p:txBody>
      </p:sp>
      <p:sp>
        <p:nvSpPr>
          <p:cNvPr id="214" name="Org2"/>
          <p:cNvSpPr txBox="1"/>
          <p:nvPr/>
        </p:nvSpPr>
        <p:spPr>
          <a:xfrm>
            <a:off x="9085304" y="5810250"/>
            <a:ext cx="1100253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C4BFF"/>
                </a:solidFill>
              </a:defRPr>
            </a:lvl1pPr>
          </a:lstStyle>
          <a:p>
            <a:pPr/>
            <a:r>
              <a:t>Org2</a:t>
            </a:r>
          </a:p>
        </p:txBody>
      </p:sp>
      <p:sp>
        <p:nvSpPr>
          <p:cNvPr id="215" name="직사각형"/>
          <p:cNvSpPr/>
          <p:nvPr/>
        </p:nvSpPr>
        <p:spPr>
          <a:xfrm>
            <a:off x="7912100" y="3492500"/>
            <a:ext cx="1515716" cy="2192834"/>
          </a:xfrm>
          <a:prstGeom prst="rect">
            <a:avLst/>
          </a:prstGeom>
          <a:ln w="25400">
            <a:solidFill>
              <a:srgbClr val="050F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16" name="직사각형"/>
          <p:cNvSpPr/>
          <p:nvPr/>
        </p:nvSpPr>
        <p:spPr>
          <a:xfrm>
            <a:off x="10033000" y="3492500"/>
            <a:ext cx="1515716" cy="2192834"/>
          </a:xfrm>
          <a:prstGeom prst="rect">
            <a:avLst/>
          </a:prstGeom>
          <a:ln w="25400">
            <a:solidFill>
              <a:srgbClr val="000B9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17" name="Peer1"/>
          <p:cNvSpPr txBox="1"/>
          <p:nvPr/>
        </p:nvSpPr>
        <p:spPr>
          <a:xfrm>
            <a:off x="2066706" y="5060950"/>
            <a:ext cx="98910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6C0500"/>
                </a:solidFill>
              </a:defRPr>
            </a:lvl1pPr>
          </a:lstStyle>
          <a:p>
            <a:pPr/>
            <a:r>
              <a:t>Peer1</a:t>
            </a:r>
          </a:p>
        </p:txBody>
      </p:sp>
      <p:sp>
        <p:nvSpPr>
          <p:cNvPr id="218" name="(Anchor) peer0"/>
          <p:cNvSpPr txBox="1"/>
          <p:nvPr/>
        </p:nvSpPr>
        <p:spPr>
          <a:xfrm>
            <a:off x="3801363" y="4597400"/>
            <a:ext cx="15158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6C0500"/>
                </a:solidFill>
              </a:defRPr>
            </a:pPr>
            <a:r>
              <a:t>(Anchor)</a:t>
            </a:r>
            <a:br/>
            <a:r>
              <a:t>peer0</a:t>
            </a:r>
          </a:p>
        </p:txBody>
      </p:sp>
      <p:sp>
        <p:nvSpPr>
          <p:cNvPr id="219" name="Peer1"/>
          <p:cNvSpPr txBox="1"/>
          <p:nvPr/>
        </p:nvSpPr>
        <p:spPr>
          <a:xfrm>
            <a:off x="10296306" y="5060950"/>
            <a:ext cx="98910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080E6C"/>
                </a:solidFill>
              </a:defRPr>
            </a:lvl1pPr>
          </a:lstStyle>
          <a:p>
            <a:pPr/>
            <a:r>
              <a:t>Peer1</a:t>
            </a:r>
          </a:p>
        </p:txBody>
      </p:sp>
      <p:sp>
        <p:nvSpPr>
          <p:cNvPr id="220" name="(Anchor) peer0"/>
          <p:cNvSpPr txBox="1"/>
          <p:nvPr/>
        </p:nvSpPr>
        <p:spPr>
          <a:xfrm>
            <a:off x="7912021" y="4597400"/>
            <a:ext cx="15158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0A186C"/>
                </a:solidFill>
              </a:defRPr>
            </a:pPr>
            <a:r>
              <a:t>(Anchor)</a:t>
            </a:r>
            <a:br/>
            <a:r>
              <a:t>peer0</a:t>
            </a:r>
          </a:p>
        </p:txBody>
      </p:sp>
      <p:sp>
        <p:nvSpPr>
          <p:cNvPr id="221" name="선"/>
          <p:cNvSpPr/>
          <p:nvPr/>
        </p:nvSpPr>
        <p:spPr>
          <a:xfrm>
            <a:off x="5304631" y="4650196"/>
            <a:ext cx="2631778" cy="1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grpSp>
        <p:nvGrpSpPr>
          <p:cNvPr id="225" name="그룹"/>
          <p:cNvGrpSpPr/>
          <p:nvPr/>
        </p:nvGrpSpPr>
        <p:grpSpPr>
          <a:xfrm>
            <a:off x="5213449" y="5346854"/>
            <a:ext cx="3412630" cy="1710043"/>
            <a:chOff x="0" y="0"/>
            <a:chExt cx="3412628" cy="1710042"/>
          </a:xfrm>
        </p:grpSpPr>
        <p:sp>
          <p:nvSpPr>
            <p:cNvPr id="222" name="Install chain code"/>
            <p:cNvSpPr/>
            <p:nvPr/>
          </p:nvSpPr>
          <p:spPr>
            <a:xfrm>
              <a:off x="666650" y="911926"/>
              <a:ext cx="2745979" cy="7981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000000"/>
                  </a:solidFill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pPr/>
              <a:r>
                <a:t>Install chain code</a:t>
              </a:r>
            </a:p>
          </p:txBody>
        </p:sp>
        <p:sp>
          <p:nvSpPr>
            <p:cNvPr id="223" name="선"/>
            <p:cNvSpPr/>
            <p:nvPr/>
          </p:nvSpPr>
          <p:spPr>
            <a:xfrm flipH="1" flipV="1">
              <a:off x="0" y="0"/>
              <a:ext cx="1699072" cy="1003097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224" name="선"/>
            <p:cNvSpPr/>
            <p:nvPr/>
          </p:nvSpPr>
          <p:spPr>
            <a:xfrm flipV="1">
              <a:off x="2028131" y="55756"/>
              <a:ext cx="898429" cy="89843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28" name="그룹"/>
          <p:cNvGrpSpPr/>
          <p:nvPr/>
        </p:nvGrpSpPr>
        <p:grpSpPr>
          <a:xfrm>
            <a:off x="3788742" y="3536950"/>
            <a:ext cx="5662535" cy="955496"/>
            <a:chOff x="0" y="0"/>
            <a:chExt cx="5662534" cy="955495"/>
          </a:xfrm>
        </p:grpSpPr>
        <p:sp>
          <p:nvSpPr>
            <p:cNvPr id="226" name="Chain code (installed)"/>
            <p:cNvSpPr txBox="1"/>
            <p:nvPr/>
          </p:nvSpPr>
          <p:spPr>
            <a:xfrm>
              <a:off x="0" y="0"/>
              <a:ext cx="1560513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500"/>
              </a:pPr>
              <a:r>
                <a:t>Chain code</a:t>
              </a:r>
              <a:br/>
              <a:r>
                <a:t>(installed)</a:t>
              </a:r>
            </a:p>
          </p:txBody>
        </p:sp>
        <p:sp>
          <p:nvSpPr>
            <p:cNvPr id="227" name="Chain code (installed)"/>
            <p:cNvSpPr txBox="1"/>
            <p:nvPr/>
          </p:nvSpPr>
          <p:spPr>
            <a:xfrm>
              <a:off x="4102021" y="66495"/>
              <a:ext cx="1560514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500"/>
              </a:pPr>
              <a:r>
                <a:t>Chain code</a:t>
              </a:r>
              <a:br/>
              <a:r>
                <a:t>(installed)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1"/>
      <p:bldP build="whole" bldLvl="1" animBg="1" rev="0" advAuto="0" spid="228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&lt;Network Structure&gt;"/>
          <p:cNvSpPr txBox="1"/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&lt;Network Structure&gt;</a:t>
            </a:r>
          </a:p>
        </p:txBody>
      </p:sp>
      <p:sp>
        <p:nvSpPr>
          <p:cNvPr id="231" name="High-level view"/>
          <p:cNvSpPr txBox="1"/>
          <p:nvPr/>
        </p:nvSpPr>
        <p:spPr>
          <a:xfrm>
            <a:off x="610019" y="1644650"/>
            <a:ext cx="365676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57200" indent="-457200">
              <a:buSzPct val="32000"/>
              <a:buBlip>
                <a:blip r:embed="rId2"/>
              </a:buBlip>
            </a:lvl1pPr>
          </a:lstStyle>
          <a:p>
            <a:pPr/>
            <a:r>
              <a:t>High-level view</a:t>
            </a:r>
          </a:p>
        </p:txBody>
      </p:sp>
      <p:sp>
        <p:nvSpPr>
          <p:cNvPr id="232" name="직사각형"/>
          <p:cNvSpPr/>
          <p:nvPr/>
        </p:nvSpPr>
        <p:spPr>
          <a:xfrm>
            <a:off x="1288529" y="2861853"/>
            <a:ext cx="4568081" cy="3576688"/>
          </a:xfrm>
          <a:prstGeom prst="rect">
            <a:avLst/>
          </a:prstGeom>
          <a:ln w="63500" cap="rnd">
            <a:solidFill>
              <a:srgbClr val="6C1301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3" name="직사각형"/>
          <p:cNvSpPr/>
          <p:nvPr/>
        </p:nvSpPr>
        <p:spPr>
          <a:xfrm>
            <a:off x="7351390" y="2861853"/>
            <a:ext cx="4568081" cy="3576688"/>
          </a:xfrm>
          <a:prstGeom prst="rect">
            <a:avLst/>
          </a:prstGeom>
          <a:ln w="63500" cap="rnd">
            <a:solidFill>
              <a:srgbClr val="0B1DFF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4" name="직사각형"/>
          <p:cNvSpPr/>
          <p:nvPr/>
        </p:nvSpPr>
        <p:spPr>
          <a:xfrm>
            <a:off x="800100" y="2397174"/>
            <a:ext cx="11640840" cy="6407052"/>
          </a:xfrm>
          <a:prstGeom prst="rect">
            <a:avLst/>
          </a:prstGeom>
          <a:ln w="25400">
            <a:solidFill>
              <a:srgbClr val="A6A6A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5" name="Orderer"/>
          <p:cNvSpPr/>
          <p:nvPr/>
        </p:nvSpPr>
        <p:spPr>
          <a:xfrm>
            <a:off x="1312912" y="6872783"/>
            <a:ext cx="4079776" cy="1361183"/>
          </a:xfrm>
          <a:prstGeom prst="rect">
            <a:avLst/>
          </a:prstGeom>
          <a:ln w="25400">
            <a:solidFill>
              <a:srgbClr val="24242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700">
                <a:solidFill>
                  <a:srgbClr val="2D2D2D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Orderer</a:t>
            </a:r>
          </a:p>
        </p:txBody>
      </p:sp>
      <p:sp>
        <p:nvSpPr>
          <p:cNvPr id="236" name="직사각형"/>
          <p:cNvSpPr/>
          <p:nvPr/>
        </p:nvSpPr>
        <p:spPr>
          <a:xfrm>
            <a:off x="1803400" y="3492500"/>
            <a:ext cx="1515716" cy="2192834"/>
          </a:xfrm>
          <a:prstGeom prst="rect">
            <a:avLst/>
          </a:prstGeom>
          <a:ln w="25400">
            <a:solidFill>
              <a:srgbClr val="59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7" name="직사각형"/>
          <p:cNvSpPr/>
          <p:nvPr/>
        </p:nvSpPr>
        <p:spPr>
          <a:xfrm>
            <a:off x="3801442" y="3492500"/>
            <a:ext cx="1515716" cy="2192834"/>
          </a:xfrm>
          <a:prstGeom prst="rect">
            <a:avLst/>
          </a:prstGeom>
          <a:ln w="25400">
            <a:solidFill>
              <a:srgbClr val="4D0A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8" name="Org1"/>
          <p:cNvSpPr txBox="1"/>
          <p:nvPr/>
        </p:nvSpPr>
        <p:spPr>
          <a:xfrm>
            <a:off x="3064912" y="5810250"/>
            <a:ext cx="101531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A040B"/>
                </a:solidFill>
              </a:defRPr>
            </a:lvl1pPr>
          </a:lstStyle>
          <a:p>
            <a:pPr/>
            <a:r>
              <a:t>Org1</a:t>
            </a:r>
          </a:p>
        </p:txBody>
      </p:sp>
      <p:sp>
        <p:nvSpPr>
          <p:cNvPr id="239" name="Org2"/>
          <p:cNvSpPr txBox="1"/>
          <p:nvPr/>
        </p:nvSpPr>
        <p:spPr>
          <a:xfrm>
            <a:off x="9085304" y="5810250"/>
            <a:ext cx="1100253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C4BFF"/>
                </a:solidFill>
              </a:defRPr>
            </a:lvl1pPr>
          </a:lstStyle>
          <a:p>
            <a:pPr/>
            <a:r>
              <a:t>Org2</a:t>
            </a:r>
          </a:p>
        </p:txBody>
      </p:sp>
      <p:sp>
        <p:nvSpPr>
          <p:cNvPr id="240" name="직사각형"/>
          <p:cNvSpPr/>
          <p:nvPr/>
        </p:nvSpPr>
        <p:spPr>
          <a:xfrm>
            <a:off x="7912100" y="3492500"/>
            <a:ext cx="1515716" cy="2192834"/>
          </a:xfrm>
          <a:prstGeom prst="rect">
            <a:avLst/>
          </a:prstGeom>
          <a:ln w="25400">
            <a:solidFill>
              <a:srgbClr val="050F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1" name="직사각형"/>
          <p:cNvSpPr/>
          <p:nvPr/>
        </p:nvSpPr>
        <p:spPr>
          <a:xfrm>
            <a:off x="10033000" y="3492500"/>
            <a:ext cx="1515716" cy="2192834"/>
          </a:xfrm>
          <a:prstGeom prst="rect">
            <a:avLst/>
          </a:prstGeom>
          <a:ln w="25400">
            <a:solidFill>
              <a:srgbClr val="000B9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2" name="Peer1"/>
          <p:cNvSpPr txBox="1"/>
          <p:nvPr/>
        </p:nvSpPr>
        <p:spPr>
          <a:xfrm>
            <a:off x="2066706" y="5060950"/>
            <a:ext cx="98910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6C0500"/>
                </a:solidFill>
              </a:defRPr>
            </a:lvl1pPr>
          </a:lstStyle>
          <a:p>
            <a:pPr/>
            <a:r>
              <a:t>Peer1</a:t>
            </a:r>
          </a:p>
        </p:txBody>
      </p:sp>
      <p:sp>
        <p:nvSpPr>
          <p:cNvPr id="243" name="(Anchor) peer0"/>
          <p:cNvSpPr txBox="1"/>
          <p:nvPr/>
        </p:nvSpPr>
        <p:spPr>
          <a:xfrm>
            <a:off x="3801363" y="4597400"/>
            <a:ext cx="15158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6C0500"/>
                </a:solidFill>
              </a:defRPr>
            </a:pPr>
            <a:r>
              <a:t>(Anchor)</a:t>
            </a:r>
            <a:br/>
            <a:r>
              <a:t>peer0</a:t>
            </a:r>
          </a:p>
        </p:txBody>
      </p:sp>
      <p:sp>
        <p:nvSpPr>
          <p:cNvPr id="244" name="Peer1"/>
          <p:cNvSpPr txBox="1"/>
          <p:nvPr/>
        </p:nvSpPr>
        <p:spPr>
          <a:xfrm>
            <a:off x="10296306" y="5060950"/>
            <a:ext cx="98910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080E6C"/>
                </a:solidFill>
              </a:defRPr>
            </a:lvl1pPr>
          </a:lstStyle>
          <a:p>
            <a:pPr/>
            <a:r>
              <a:t>Peer1</a:t>
            </a:r>
          </a:p>
        </p:txBody>
      </p:sp>
      <p:sp>
        <p:nvSpPr>
          <p:cNvPr id="245" name="(Anchor) peer0"/>
          <p:cNvSpPr txBox="1"/>
          <p:nvPr/>
        </p:nvSpPr>
        <p:spPr>
          <a:xfrm>
            <a:off x="7912021" y="4597400"/>
            <a:ext cx="15158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0A186C"/>
                </a:solidFill>
              </a:defRPr>
            </a:pPr>
            <a:r>
              <a:t>(Anchor)</a:t>
            </a:r>
            <a:br/>
            <a:r>
              <a:t>peer0</a:t>
            </a:r>
          </a:p>
        </p:txBody>
      </p:sp>
      <p:sp>
        <p:nvSpPr>
          <p:cNvPr id="246" name="선"/>
          <p:cNvSpPr/>
          <p:nvPr/>
        </p:nvSpPr>
        <p:spPr>
          <a:xfrm>
            <a:off x="5304631" y="4650196"/>
            <a:ext cx="2631778" cy="1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7" name="Chain code (installed)"/>
          <p:cNvSpPr txBox="1"/>
          <p:nvPr/>
        </p:nvSpPr>
        <p:spPr>
          <a:xfrm>
            <a:off x="3788742" y="3536950"/>
            <a:ext cx="1560513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Chain code</a:t>
            </a:r>
            <a:br/>
            <a:r>
              <a:t>(installed)</a:t>
            </a:r>
          </a:p>
        </p:txBody>
      </p:sp>
      <p:sp>
        <p:nvSpPr>
          <p:cNvPr id="248" name="Chain code (installed)"/>
          <p:cNvSpPr txBox="1"/>
          <p:nvPr/>
        </p:nvSpPr>
        <p:spPr>
          <a:xfrm>
            <a:off x="7890764" y="3603445"/>
            <a:ext cx="1560513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Chain code</a:t>
            </a:r>
            <a:br/>
            <a:r>
              <a:t>(installed)</a:t>
            </a:r>
          </a:p>
        </p:txBody>
      </p:sp>
      <p:grpSp>
        <p:nvGrpSpPr>
          <p:cNvPr id="252" name="그룹"/>
          <p:cNvGrpSpPr/>
          <p:nvPr/>
        </p:nvGrpSpPr>
        <p:grpSpPr>
          <a:xfrm>
            <a:off x="4037643" y="5645150"/>
            <a:ext cx="3656762" cy="2683055"/>
            <a:chOff x="0" y="0"/>
            <a:chExt cx="3656761" cy="2683054"/>
          </a:xfrm>
        </p:grpSpPr>
        <p:sp>
          <p:nvSpPr>
            <p:cNvPr id="249" name="선"/>
            <p:cNvSpPr/>
            <p:nvPr/>
          </p:nvSpPr>
          <p:spPr>
            <a:xfrm flipV="1">
              <a:off x="185324" y="0"/>
              <a:ext cx="1" cy="1984978"/>
            </a:xfrm>
            <a:prstGeom prst="line">
              <a:avLst/>
            </a:prstGeom>
            <a:noFill/>
            <a:ln w="63500" cap="flat">
              <a:solidFill>
                <a:srgbClr val="F4FFF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250" name="선"/>
            <p:cNvSpPr/>
            <p:nvPr/>
          </p:nvSpPr>
          <p:spPr>
            <a:xfrm>
              <a:off x="159443" y="1979984"/>
              <a:ext cx="3497319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251" name="100"/>
            <p:cNvSpPr txBox="1"/>
            <p:nvPr/>
          </p:nvSpPr>
          <p:spPr>
            <a:xfrm>
              <a:off x="0" y="2060754"/>
              <a:ext cx="2263628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400"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pPr/>
              <a:r>
                <a:t>100</a:t>
              </a:r>
            </a:p>
          </p:txBody>
        </p:sp>
      </p:grpSp>
      <p:sp>
        <p:nvSpPr>
          <p:cNvPr id="253" name="CLI"/>
          <p:cNvSpPr/>
          <p:nvPr/>
        </p:nvSpPr>
        <p:spPr>
          <a:xfrm>
            <a:off x="7836569" y="6872783"/>
            <a:ext cx="4079777" cy="1361183"/>
          </a:xfrm>
          <a:prstGeom prst="rect">
            <a:avLst/>
          </a:prstGeom>
          <a:ln w="25400">
            <a:solidFill>
              <a:srgbClr val="0B6F4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700">
                <a:solidFill>
                  <a:srgbClr val="2D2D2D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CLI</a:t>
            </a:r>
          </a:p>
        </p:txBody>
      </p:sp>
      <p:grpSp>
        <p:nvGrpSpPr>
          <p:cNvPr id="256" name="그룹"/>
          <p:cNvGrpSpPr/>
          <p:nvPr/>
        </p:nvGrpSpPr>
        <p:grpSpPr>
          <a:xfrm>
            <a:off x="5880100" y="5402611"/>
            <a:ext cx="3066902" cy="1654286"/>
            <a:chOff x="0" y="0"/>
            <a:chExt cx="3066901" cy="1654285"/>
          </a:xfrm>
        </p:grpSpPr>
        <p:sp>
          <p:nvSpPr>
            <p:cNvPr id="254" name="init(“A”,100, “B”, 200)"/>
            <p:cNvSpPr/>
            <p:nvPr/>
          </p:nvSpPr>
          <p:spPr>
            <a:xfrm>
              <a:off x="0" y="856169"/>
              <a:ext cx="3066902" cy="7981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000000"/>
                  </a:solidFill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pPr/>
              <a:r>
                <a:t>init(“A”,100, “B”, 200)</a:t>
              </a:r>
            </a:p>
          </p:txBody>
        </p:sp>
        <p:sp>
          <p:nvSpPr>
            <p:cNvPr id="255" name="선"/>
            <p:cNvSpPr/>
            <p:nvPr/>
          </p:nvSpPr>
          <p:spPr>
            <a:xfrm flipV="1">
              <a:off x="1361480" y="0"/>
              <a:ext cx="898429" cy="898429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59" name="그룹"/>
          <p:cNvGrpSpPr/>
          <p:nvPr/>
        </p:nvGrpSpPr>
        <p:grpSpPr>
          <a:xfrm>
            <a:off x="4880049" y="5263887"/>
            <a:ext cx="3066902" cy="1765826"/>
            <a:chOff x="0" y="0"/>
            <a:chExt cx="3066901" cy="1765825"/>
          </a:xfrm>
        </p:grpSpPr>
        <p:sp>
          <p:nvSpPr>
            <p:cNvPr id="257" name="query(“A”)"/>
            <p:cNvSpPr/>
            <p:nvPr/>
          </p:nvSpPr>
          <p:spPr>
            <a:xfrm>
              <a:off x="0" y="967709"/>
              <a:ext cx="3066902" cy="7981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000000"/>
                  </a:solidFill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pPr/>
              <a:r>
                <a:t>query(“A”)</a:t>
              </a:r>
            </a:p>
          </p:txBody>
        </p:sp>
        <p:sp>
          <p:nvSpPr>
            <p:cNvPr id="258" name="선"/>
            <p:cNvSpPr/>
            <p:nvPr/>
          </p:nvSpPr>
          <p:spPr>
            <a:xfrm flipH="1" flipV="1">
              <a:off x="351510" y="-1"/>
              <a:ext cx="1009970" cy="100997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2" grpId="2"/>
      <p:bldP build="whole" bldLvl="1" animBg="1" rev="0" advAuto="0" spid="25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&lt;Network Structure&gt;"/>
          <p:cNvSpPr txBox="1"/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&lt;Network Structure&gt;</a:t>
            </a:r>
          </a:p>
        </p:txBody>
      </p:sp>
      <p:sp>
        <p:nvSpPr>
          <p:cNvPr id="262" name="High-level view"/>
          <p:cNvSpPr txBox="1"/>
          <p:nvPr/>
        </p:nvSpPr>
        <p:spPr>
          <a:xfrm>
            <a:off x="610019" y="1644650"/>
            <a:ext cx="365676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57200" indent="-457200">
              <a:buSzPct val="32000"/>
              <a:buBlip>
                <a:blip r:embed="rId2"/>
              </a:buBlip>
            </a:lvl1pPr>
          </a:lstStyle>
          <a:p>
            <a:pPr/>
            <a:r>
              <a:t>High-level view</a:t>
            </a:r>
          </a:p>
        </p:txBody>
      </p:sp>
      <p:sp>
        <p:nvSpPr>
          <p:cNvPr id="263" name="직사각형"/>
          <p:cNvSpPr/>
          <p:nvPr/>
        </p:nvSpPr>
        <p:spPr>
          <a:xfrm>
            <a:off x="1288529" y="2861853"/>
            <a:ext cx="4568081" cy="3576688"/>
          </a:xfrm>
          <a:prstGeom prst="rect">
            <a:avLst/>
          </a:prstGeom>
          <a:ln w="63500" cap="rnd">
            <a:solidFill>
              <a:srgbClr val="6C1301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64" name="직사각형"/>
          <p:cNvSpPr/>
          <p:nvPr/>
        </p:nvSpPr>
        <p:spPr>
          <a:xfrm>
            <a:off x="7351390" y="2861853"/>
            <a:ext cx="4568081" cy="3576688"/>
          </a:xfrm>
          <a:prstGeom prst="rect">
            <a:avLst/>
          </a:prstGeom>
          <a:ln w="63500" cap="rnd">
            <a:solidFill>
              <a:srgbClr val="0B1DFF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65" name="직사각형"/>
          <p:cNvSpPr/>
          <p:nvPr/>
        </p:nvSpPr>
        <p:spPr>
          <a:xfrm>
            <a:off x="800100" y="2397174"/>
            <a:ext cx="11640840" cy="6407052"/>
          </a:xfrm>
          <a:prstGeom prst="rect">
            <a:avLst/>
          </a:prstGeom>
          <a:ln w="25400">
            <a:solidFill>
              <a:srgbClr val="A6A6A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66" name="Orderer"/>
          <p:cNvSpPr/>
          <p:nvPr/>
        </p:nvSpPr>
        <p:spPr>
          <a:xfrm>
            <a:off x="1312912" y="6872783"/>
            <a:ext cx="4079776" cy="1361183"/>
          </a:xfrm>
          <a:prstGeom prst="rect">
            <a:avLst/>
          </a:prstGeom>
          <a:ln w="25400">
            <a:solidFill>
              <a:srgbClr val="24242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700">
                <a:solidFill>
                  <a:srgbClr val="2D2D2D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Orderer</a:t>
            </a:r>
          </a:p>
        </p:txBody>
      </p:sp>
      <p:sp>
        <p:nvSpPr>
          <p:cNvPr id="267" name="직사각형"/>
          <p:cNvSpPr/>
          <p:nvPr/>
        </p:nvSpPr>
        <p:spPr>
          <a:xfrm>
            <a:off x="1803400" y="3492500"/>
            <a:ext cx="1515716" cy="2192834"/>
          </a:xfrm>
          <a:prstGeom prst="rect">
            <a:avLst/>
          </a:prstGeom>
          <a:ln w="25400">
            <a:solidFill>
              <a:srgbClr val="59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68" name="직사각형"/>
          <p:cNvSpPr/>
          <p:nvPr/>
        </p:nvSpPr>
        <p:spPr>
          <a:xfrm>
            <a:off x="3801442" y="3492500"/>
            <a:ext cx="1515716" cy="2192834"/>
          </a:xfrm>
          <a:prstGeom prst="rect">
            <a:avLst/>
          </a:prstGeom>
          <a:ln w="25400">
            <a:solidFill>
              <a:srgbClr val="4D0A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69" name="Org1"/>
          <p:cNvSpPr txBox="1"/>
          <p:nvPr/>
        </p:nvSpPr>
        <p:spPr>
          <a:xfrm>
            <a:off x="3064912" y="5810250"/>
            <a:ext cx="101531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A040B"/>
                </a:solidFill>
              </a:defRPr>
            </a:lvl1pPr>
          </a:lstStyle>
          <a:p>
            <a:pPr/>
            <a:r>
              <a:t>Org1</a:t>
            </a:r>
          </a:p>
        </p:txBody>
      </p:sp>
      <p:sp>
        <p:nvSpPr>
          <p:cNvPr id="270" name="Org2"/>
          <p:cNvSpPr txBox="1"/>
          <p:nvPr/>
        </p:nvSpPr>
        <p:spPr>
          <a:xfrm>
            <a:off x="9085304" y="5810250"/>
            <a:ext cx="1100253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C4BFF"/>
                </a:solidFill>
              </a:defRPr>
            </a:lvl1pPr>
          </a:lstStyle>
          <a:p>
            <a:pPr/>
            <a:r>
              <a:t>Org2</a:t>
            </a:r>
          </a:p>
        </p:txBody>
      </p:sp>
      <p:sp>
        <p:nvSpPr>
          <p:cNvPr id="271" name="직사각형"/>
          <p:cNvSpPr/>
          <p:nvPr/>
        </p:nvSpPr>
        <p:spPr>
          <a:xfrm>
            <a:off x="7912100" y="3492500"/>
            <a:ext cx="1515716" cy="2192834"/>
          </a:xfrm>
          <a:prstGeom prst="rect">
            <a:avLst/>
          </a:prstGeom>
          <a:ln w="25400">
            <a:solidFill>
              <a:srgbClr val="050F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72" name="직사각형"/>
          <p:cNvSpPr/>
          <p:nvPr/>
        </p:nvSpPr>
        <p:spPr>
          <a:xfrm>
            <a:off x="10033000" y="3492500"/>
            <a:ext cx="1515716" cy="2192834"/>
          </a:xfrm>
          <a:prstGeom prst="rect">
            <a:avLst/>
          </a:prstGeom>
          <a:ln w="25400">
            <a:solidFill>
              <a:srgbClr val="000B9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73" name="Peer1"/>
          <p:cNvSpPr txBox="1"/>
          <p:nvPr/>
        </p:nvSpPr>
        <p:spPr>
          <a:xfrm>
            <a:off x="2066706" y="5060950"/>
            <a:ext cx="98910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6C0500"/>
                </a:solidFill>
              </a:defRPr>
            </a:lvl1pPr>
          </a:lstStyle>
          <a:p>
            <a:pPr/>
            <a:r>
              <a:t>Peer1</a:t>
            </a:r>
          </a:p>
        </p:txBody>
      </p:sp>
      <p:sp>
        <p:nvSpPr>
          <p:cNvPr id="274" name="(Anchor) peer0"/>
          <p:cNvSpPr txBox="1"/>
          <p:nvPr/>
        </p:nvSpPr>
        <p:spPr>
          <a:xfrm>
            <a:off x="3801363" y="4597400"/>
            <a:ext cx="15158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6C0500"/>
                </a:solidFill>
              </a:defRPr>
            </a:pPr>
            <a:r>
              <a:t>(Anchor)</a:t>
            </a:r>
            <a:br/>
            <a:r>
              <a:t>peer0</a:t>
            </a:r>
          </a:p>
        </p:txBody>
      </p:sp>
      <p:sp>
        <p:nvSpPr>
          <p:cNvPr id="275" name="Peer1"/>
          <p:cNvSpPr txBox="1"/>
          <p:nvPr/>
        </p:nvSpPr>
        <p:spPr>
          <a:xfrm>
            <a:off x="10296306" y="5060950"/>
            <a:ext cx="98910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080E6C"/>
                </a:solidFill>
              </a:defRPr>
            </a:lvl1pPr>
          </a:lstStyle>
          <a:p>
            <a:pPr/>
            <a:r>
              <a:t>Peer1</a:t>
            </a:r>
          </a:p>
        </p:txBody>
      </p:sp>
      <p:sp>
        <p:nvSpPr>
          <p:cNvPr id="276" name="(Anchor) peer0"/>
          <p:cNvSpPr txBox="1"/>
          <p:nvPr/>
        </p:nvSpPr>
        <p:spPr>
          <a:xfrm>
            <a:off x="7912021" y="4597400"/>
            <a:ext cx="15158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0A186C"/>
                </a:solidFill>
              </a:defRPr>
            </a:pPr>
            <a:r>
              <a:t>(Anchor)</a:t>
            </a:r>
            <a:br/>
            <a:r>
              <a:t>peer0</a:t>
            </a:r>
          </a:p>
        </p:txBody>
      </p:sp>
      <p:sp>
        <p:nvSpPr>
          <p:cNvPr id="277" name="선"/>
          <p:cNvSpPr/>
          <p:nvPr/>
        </p:nvSpPr>
        <p:spPr>
          <a:xfrm>
            <a:off x="5304631" y="4650196"/>
            <a:ext cx="2631778" cy="1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78" name="Chain code (installed)"/>
          <p:cNvSpPr txBox="1"/>
          <p:nvPr/>
        </p:nvSpPr>
        <p:spPr>
          <a:xfrm>
            <a:off x="3788742" y="3536950"/>
            <a:ext cx="1560513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Chain code</a:t>
            </a:r>
            <a:br/>
            <a:r>
              <a:t>(installed)</a:t>
            </a:r>
          </a:p>
        </p:txBody>
      </p:sp>
      <p:sp>
        <p:nvSpPr>
          <p:cNvPr id="279" name="Chain code (installed)"/>
          <p:cNvSpPr txBox="1"/>
          <p:nvPr/>
        </p:nvSpPr>
        <p:spPr>
          <a:xfrm>
            <a:off x="7890764" y="3603445"/>
            <a:ext cx="1560513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Chain code</a:t>
            </a:r>
            <a:br/>
            <a:r>
              <a:t>(installed)</a:t>
            </a:r>
          </a:p>
        </p:txBody>
      </p:sp>
      <p:sp>
        <p:nvSpPr>
          <p:cNvPr id="280" name="CLI"/>
          <p:cNvSpPr/>
          <p:nvPr/>
        </p:nvSpPr>
        <p:spPr>
          <a:xfrm>
            <a:off x="7595542" y="7084243"/>
            <a:ext cx="4079777" cy="1361183"/>
          </a:xfrm>
          <a:prstGeom prst="rect">
            <a:avLst/>
          </a:prstGeom>
          <a:ln w="25400">
            <a:solidFill>
              <a:srgbClr val="0B6F4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700">
                <a:solidFill>
                  <a:srgbClr val="2D2D2D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CLI</a:t>
            </a:r>
          </a:p>
        </p:txBody>
      </p:sp>
      <p:grpSp>
        <p:nvGrpSpPr>
          <p:cNvPr id="283" name="그룹"/>
          <p:cNvGrpSpPr/>
          <p:nvPr/>
        </p:nvGrpSpPr>
        <p:grpSpPr>
          <a:xfrm>
            <a:off x="8242300" y="5319657"/>
            <a:ext cx="3066902" cy="1654286"/>
            <a:chOff x="0" y="0"/>
            <a:chExt cx="3066901" cy="1654285"/>
          </a:xfrm>
        </p:grpSpPr>
        <p:sp>
          <p:nvSpPr>
            <p:cNvPr id="281" name="Install chain code"/>
            <p:cNvSpPr/>
            <p:nvPr/>
          </p:nvSpPr>
          <p:spPr>
            <a:xfrm>
              <a:off x="0" y="856169"/>
              <a:ext cx="3066902" cy="7981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000000"/>
                  </a:solidFill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pPr/>
              <a:r>
                <a:t>Install chain code</a:t>
              </a:r>
            </a:p>
          </p:txBody>
        </p:sp>
        <p:sp>
          <p:nvSpPr>
            <p:cNvPr id="282" name="선"/>
            <p:cNvSpPr/>
            <p:nvPr/>
          </p:nvSpPr>
          <p:spPr>
            <a:xfrm flipV="1">
              <a:off x="1361480" y="0"/>
              <a:ext cx="898429" cy="898429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86" name="그룹"/>
          <p:cNvGrpSpPr/>
          <p:nvPr/>
        </p:nvGrpSpPr>
        <p:grpSpPr>
          <a:xfrm>
            <a:off x="4880049" y="5263887"/>
            <a:ext cx="3066902" cy="1765826"/>
            <a:chOff x="0" y="0"/>
            <a:chExt cx="3066901" cy="1765825"/>
          </a:xfrm>
        </p:grpSpPr>
        <p:sp>
          <p:nvSpPr>
            <p:cNvPr id="284" name="invoke(“A”, “B”, 10)"/>
            <p:cNvSpPr/>
            <p:nvPr/>
          </p:nvSpPr>
          <p:spPr>
            <a:xfrm>
              <a:off x="0" y="967709"/>
              <a:ext cx="3066902" cy="7981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000000"/>
                  </a:solidFill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pPr/>
              <a:r>
                <a:t>invoke(“A”, “B”, 10)</a:t>
              </a:r>
            </a:p>
          </p:txBody>
        </p:sp>
        <p:sp>
          <p:nvSpPr>
            <p:cNvPr id="285" name="선"/>
            <p:cNvSpPr/>
            <p:nvPr/>
          </p:nvSpPr>
          <p:spPr>
            <a:xfrm flipH="1" flipV="1">
              <a:off x="351510" y="-1"/>
              <a:ext cx="1009970" cy="100997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287" name="Chain code (installed)"/>
          <p:cNvSpPr txBox="1"/>
          <p:nvPr/>
        </p:nvSpPr>
        <p:spPr>
          <a:xfrm>
            <a:off x="10010601" y="3603445"/>
            <a:ext cx="1560513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Chain code</a:t>
            </a:r>
            <a:br/>
            <a:r>
              <a:t>(installed)</a:t>
            </a:r>
          </a:p>
        </p:txBody>
      </p:sp>
      <p:grpSp>
        <p:nvGrpSpPr>
          <p:cNvPr id="290" name="그룹"/>
          <p:cNvGrpSpPr/>
          <p:nvPr/>
        </p:nvGrpSpPr>
        <p:grpSpPr>
          <a:xfrm>
            <a:off x="8101979" y="4849121"/>
            <a:ext cx="3066903" cy="1654287"/>
            <a:chOff x="0" y="0"/>
            <a:chExt cx="3066901" cy="1654285"/>
          </a:xfrm>
        </p:grpSpPr>
        <p:sp>
          <p:nvSpPr>
            <p:cNvPr id="288" name="query(“A”)"/>
            <p:cNvSpPr/>
            <p:nvPr/>
          </p:nvSpPr>
          <p:spPr>
            <a:xfrm>
              <a:off x="0" y="856169"/>
              <a:ext cx="3066902" cy="7981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000000"/>
                  </a:solidFill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pPr/>
              <a:r>
                <a:t>query(“A”)</a:t>
              </a:r>
            </a:p>
          </p:txBody>
        </p:sp>
        <p:sp>
          <p:nvSpPr>
            <p:cNvPr id="289" name="선"/>
            <p:cNvSpPr/>
            <p:nvPr/>
          </p:nvSpPr>
          <p:spPr>
            <a:xfrm flipV="1">
              <a:off x="1361480" y="0"/>
              <a:ext cx="898429" cy="898429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94" name="그룹"/>
          <p:cNvGrpSpPr/>
          <p:nvPr/>
        </p:nvGrpSpPr>
        <p:grpSpPr>
          <a:xfrm>
            <a:off x="10066610" y="5728530"/>
            <a:ext cx="2263629" cy="2637775"/>
            <a:chOff x="0" y="0"/>
            <a:chExt cx="2263627" cy="2637774"/>
          </a:xfrm>
        </p:grpSpPr>
        <p:sp>
          <p:nvSpPr>
            <p:cNvPr id="291" name="선"/>
            <p:cNvSpPr/>
            <p:nvPr/>
          </p:nvSpPr>
          <p:spPr>
            <a:xfrm flipV="1">
              <a:off x="1404523" y="0"/>
              <a:ext cx="1" cy="1984978"/>
            </a:xfrm>
            <a:prstGeom prst="line">
              <a:avLst/>
            </a:prstGeom>
            <a:noFill/>
            <a:ln w="63500" cap="flat">
              <a:solidFill>
                <a:srgbClr val="F4FFF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292" name="선"/>
            <p:cNvSpPr/>
            <p:nvPr/>
          </p:nvSpPr>
          <p:spPr>
            <a:xfrm flipH="1">
              <a:off x="388729" y="1947404"/>
              <a:ext cx="1015315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293" name="90"/>
            <p:cNvSpPr txBox="1"/>
            <p:nvPr/>
          </p:nvSpPr>
          <p:spPr>
            <a:xfrm>
              <a:off x="0" y="2015474"/>
              <a:ext cx="2263628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400"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pPr/>
              <a:r>
                <a:t>90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4" grpId="5"/>
      <p:bldP build="whole" bldLvl="1" animBg="1" rev="0" advAuto="0" spid="287" grpId="3"/>
      <p:bldP build="whole" bldLvl="1" animBg="1" rev="0" advAuto="0" spid="290" grpId="4"/>
      <p:bldP build="whole" bldLvl="1" animBg="1" rev="0" advAuto="0" spid="283" grpId="2"/>
      <p:bldP build="whole" bldLvl="1" animBg="1" rev="0" advAuto="0" spid="28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&lt;Build Network&gt;"/>
          <p:cNvSpPr txBox="1"/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&lt;Build Network&gt;</a:t>
            </a:r>
          </a:p>
        </p:txBody>
      </p:sp>
      <p:sp>
        <p:nvSpPr>
          <p:cNvPr id="297" name="./byfn.sh down"/>
          <p:cNvSpPr txBox="1"/>
          <p:nvPr/>
        </p:nvSpPr>
        <p:spPr>
          <a:xfrm>
            <a:off x="327367" y="1476103"/>
            <a:ext cx="295386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40631" indent="-240631" algn="l">
              <a:buSzPct val="75000"/>
              <a:buChar char="•"/>
              <a:defRPr sz="2000"/>
            </a:pPr>
            <a:r>
              <a:t>.</a:t>
            </a:r>
            <a:r>
              <a:rPr sz="3000"/>
              <a:t>/byfn.sh down   </a:t>
            </a:r>
          </a:p>
        </p:txBody>
      </p:sp>
      <p:sp>
        <p:nvSpPr>
          <p:cNvPr id="298" name="네트워크를 중단하고 시스템을 지움"/>
          <p:cNvSpPr txBox="1"/>
          <p:nvPr/>
        </p:nvSpPr>
        <p:spPr>
          <a:xfrm>
            <a:off x="430008" y="2512059"/>
            <a:ext cx="12144784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57200" indent="-457200" algn="l">
              <a:lnSpc>
                <a:spcPct val="120000"/>
              </a:lnSpc>
              <a:buSzPct val="75000"/>
              <a:buChar char="-"/>
              <a:defRPr sz="3000"/>
            </a:lvl1pPr>
          </a:lstStyle>
          <a:p>
            <a:pPr/>
            <a:r>
              <a:t>네트워크를 중단하고 시스템을 지움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&lt;Prerequisites Install&gt;"/>
          <p:cNvSpPr txBox="1"/>
          <p:nvPr>
            <p:ph type="ctrTitle"/>
          </p:nvPr>
        </p:nvSpPr>
        <p:spPr>
          <a:xfrm>
            <a:off x="368225" y="6458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&lt;Prerequisites Install&gt;</a:t>
            </a:r>
          </a:p>
        </p:txBody>
      </p:sp>
      <p:sp>
        <p:nvSpPr>
          <p:cNvPr id="126" name="Curl…"/>
          <p:cNvSpPr txBox="1"/>
          <p:nvPr/>
        </p:nvSpPr>
        <p:spPr>
          <a:xfrm>
            <a:off x="460787" y="2139950"/>
            <a:ext cx="8298626" cy="547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Curl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Docker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Go (1.11.x version)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Node.js (8.x version)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Python (2.7 version)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Git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Clone fabric-samples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Install Libraries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&lt;Prerequisites Install&gt;"/>
          <p:cNvSpPr txBox="1"/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&lt;Prerequisites Install&gt;</a:t>
            </a:r>
          </a:p>
        </p:txBody>
      </p:sp>
      <p:sp>
        <p:nvSpPr>
          <p:cNvPr id="129" name="Curl - sudo apt-get install curl / curl —version…"/>
          <p:cNvSpPr txBox="1"/>
          <p:nvPr/>
        </p:nvSpPr>
        <p:spPr>
          <a:xfrm>
            <a:off x="304716" y="1395729"/>
            <a:ext cx="12395368" cy="762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Curl </a:t>
            </a:r>
            <a:r>
              <a:rPr sz="2000"/>
              <a:t>- sudo apt-get install curl / curl —version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Docker - </a:t>
            </a:r>
            <a:r>
              <a:rPr sz="2000"/>
              <a:t>wget https://download.docker.com/linux/ubuntu/dists/xenial/pool/stable/amd64/</a:t>
            </a:r>
            <a:r>
              <a:rPr sz="2000" u="sng">
                <a:hlinkClick r:id="rId2" invalidUrl="" action="" tgtFrame="" tooltip="" history="1" highlightClick="0" endSnd="0"/>
              </a:rPr>
              <a:t>docker-ce_17.06.2~ce-0~ubuntu_amd64.deb</a:t>
            </a:r>
            <a:r>
              <a:rPr sz="2000">
                <a:solidFill>
                  <a:srgbClr val="000000"/>
                </a:solidFill>
              </a:rPr>
              <a:t>  </a:t>
            </a:r>
            <a:r>
              <a:rPr sz="2000">
                <a:solidFill>
                  <a:srgbClr val="FEFEFE"/>
                </a:solidFill>
              </a:rPr>
              <a:t>/ dpkg i </a:t>
            </a:r>
            <a:r>
              <a:rPr sz="2000" u="sng">
                <a:hlinkClick r:id="rId2" invalidUrl="" action="" tgtFrame="" tooltip="" history="1" highlightClick="0" endSnd="0"/>
              </a:rPr>
              <a:t>docker-ce_17.06.2~ce-0~ubuntu_amd64.deb</a:t>
            </a:r>
            <a:r>
              <a:rPr sz="2000">
                <a:solidFill>
                  <a:srgbClr val="000000"/>
                </a:solidFill>
              </a:rPr>
              <a:t>  </a:t>
            </a:r>
            <a:r>
              <a:rPr sz="2000">
                <a:solidFill>
                  <a:srgbClr val="FEFEFE"/>
                </a:solidFill>
              </a:rPr>
              <a:t>/ docker —version / docker run hello-world.    //// docker-compose -&gt; apt-get install python-pip / pip —version / pip install docker-compose</a:t>
            </a:r>
            <a:endParaRPr>
              <a:solidFill>
                <a:srgbClr val="FEFEFE"/>
              </a:solidFill>
            </a:endParaRP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Go - </a:t>
            </a:r>
            <a:r>
              <a:rPr sz="2000"/>
              <a:t>https://medium.com/@RidhamTarpara/install-go-1-11-on-ubuntu-18-04-16-04-lts-8c098c503c5f// go version (v1.11)</a:t>
            </a:r>
            <a:endParaRPr sz="2000"/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Node.js - </a:t>
            </a:r>
            <a:r>
              <a:rPr sz="2000"/>
              <a:t>sudo apt install nodejs / node —version (v8.9.4)</a:t>
            </a:r>
            <a:endParaRPr sz="2000"/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Python - </a:t>
            </a:r>
            <a:r>
              <a:rPr sz="2000"/>
              <a:t>sudo apt install python / python —version (v2.7.12)</a:t>
            </a:r>
            <a:endParaRPr sz="2000"/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Git - </a:t>
            </a:r>
            <a:r>
              <a:rPr sz="2000"/>
              <a:t>sudo apt install git / git —version (v2.20.1)</a:t>
            </a:r>
            <a:endParaRPr sz="2000"/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Libltdl - </a:t>
            </a:r>
            <a:r>
              <a:rPr sz="2000"/>
              <a:t>apt-get install libltdl-dev</a:t>
            </a:r>
            <a:endParaRPr sz="2000"/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Clone Fabric Sample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Install Libraries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&lt;Prerequisites Install&gt;"/>
          <p:cNvSpPr txBox="1"/>
          <p:nvPr>
            <p:ph type="ctrTitle"/>
          </p:nvPr>
        </p:nvSpPr>
        <p:spPr>
          <a:xfrm>
            <a:off x="368225" y="6458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&lt;Prerequisites Install&gt;</a:t>
            </a:r>
          </a:p>
        </p:txBody>
      </p:sp>
      <p:sp>
        <p:nvSpPr>
          <p:cNvPr id="132" name="&lt;Atom install&gt;…"/>
          <p:cNvSpPr txBox="1"/>
          <p:nvPr/>
        </p:nvSpPr>
        <p:spPr>
          <a:xfrm>
            <a:off x="333787" y="2012949"/>
            <a:ext cx="10004742" cy="478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&lt;Atom install&gt;</a:t>
            </a:r>
          </a:p>
          <a:p>
            <a:pPr algn="l">
              <a:lnSpc>
                <a:spcPct val="120000"/>
              </a:lnSpc>
            </a:pPr>
            <a:r>
              <a:t>add-apt-repository ppa:webupd8team/atom</a:t>
            </a:r>
          </a:p>
          <a:p>
            <a:pPr algn="l">
              <a:lnSpc>
                <a:spcPct val="120000"/>
              </a:lnSpc>
            </a:pPr>
            <a:r>
              <a:t>apt-get update</a:t>
            </a:r>
          </a:p>
          <a:p>
            <a:pPr algn="l">
              <a:lnSpc>
                <a:spcPct val="120000"/>
              </a:lnSpc>
            </a:pPr>
            <a:r>
              <a:t>apt-get install atom</a:t>
            </a:r>
          </a:p>
          <a:p>
            <a:pPr algn="l">
              <a:lnSpc>
                <a:spcPct val="120000"/>
              </a:lnSpc>
            </a:pPr>
          </a:p>
          <a:p>
            <a:pPr algn="l">
              <a:lnSpc>
                <a:spcPct val="120000"/>
              </a:lnSpc>
            </a:pPr>
            <a:r>
              <a:t>&lt;Atom start&gt;</a:t>
            </a:r>
          </a:p>
          <a:p>
            <a:pPr algn="l">
              <a:lnSpc>
                <a:spcPct val="120000"/>
              </a:lnSpc>
            </a:pPr>
            <a:r>
              <a:t>Atom &amp;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&lt;Prerequisites Install&gt;"/>
          <p:cNvSpPr txBox="1"/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&lt;Prerequisites Install&gt;</a:t>
            </a:r>
          </a:p>
        </p:txBody>
      </p:sp>
      <p:sp>
        <p:nvSpPr>
          <p:cNvPr id="135" name="Clone fabric-samples…"/>
          <p:cNvSpPr txBox="1"/>
          <p:nvPr/>
        </p:nvSpPr>
        <p:spPr>
          <a:xfrm>
            <a:off x="304716" y="1399539"/>
            <a:ext cx="12395368" cy="6395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SzPct val="75000"/>
              <a:buChar char="•"/>
              <a:defRPr sz="3000"/>
            </a:pPr>
            <a:r>
              <a:t>Clone fabric-samples</a:t>
            </a:r>
          </a:p>
          <a:p>
            <a:pPr lvl="1" algn="l">
              <a:lnSpc>
                <a:spcPct val="120000"/>
              </a:lnSpc>
            </a:pPr>
            <a:r>
              <a:t>    </a:t>
            </a:r>
            <a:r>
              <a:rPr sz="2000"/>
              <a:t>- Hyperledger Fabric의 기능 및 작동에 대해 스크립트를 제공하여 자세히 알아볼 수 있음</a:t>
            </a: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  <a:p>
            <a:pPr lvl="1" algn="l">
              <a:lnSpc>
                <a:spcPct val="120000"/>
              </a:lnSpc>
            </a:pPr>
            <a:r>
              <a:rPr sz="2000"/>
              <a:t>        </a:t>
            </a: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</p:txBody>
      </p:sp>
      <p:pic>
        <p:nvPicPr>
          <p:cNvPr id="136" name="hyper_1.png" descr="hyper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939" y="3003550"/>
            <a:ext cx="8971797" cy="4254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&lt;Prerequisites Install&gt;"/>
          <p:cNvSpPr txBox="1"/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&lt;Prerequisites Install&gt;</a:t>
            </a:r>
          </a:p>
        </p:txBody>
      </p:sp>
      <p:sp>
        <p:nvSpPr>
          <p:cNvPr id="141" name="Clone fabric-samples…"/>
          <p:cNvSpPr txBox="1"/>
          <p:nvPr/>
        </p:nvSpPr>
        <p:spPr>
          <a:xfrm>
            <a:off x="304716" y="1264919"/>
            <a:ext cx="12395368" cy="23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SzPct val="75000"/>
              <a:buChar char="•"/>
              <a:defRPr sz="3000"/>
            </a:pPr>
            <a:r>
              <a:t>Clone fabric-samples</a:t>
            </a:r>
          </a:p>
          <a:p>
            <a:pPr lvl="3" algn="l">
              <a:lnSpc>
                <a:spcPct val="120000"/>
              </a:lnSpc>
            </a:pPr>
            <a:r>
              <a:t>   </a:t>
            </a:r>
            <a:r>
              <a:rPr sz="2000"/>
              <a:t> - Hyperledger Fabric에 필요한 모든 도커 이미지를 미리 로드하고 ‘latest’ 태그로 지정하고 다운로드. </a:t>
            </a:r>
            <a:br>
              <a:rPr sz="2000"/>
            </a:br>
            <a:r>
              <a:rPr sz="2000"/>
              <a:t>         (선택적으로 fabric, fabric-ca third party 이미지의 버전을 각 1.4.0 1.40. 0.4.14)</a:t>
            </a: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</p:txBody>
      </p:sp>
      <p:pic>
        <p:nvPicPr>
          <p:cNvPr id="142" name="hyper_2.png" descr="hyper_2.png"/>
          <p:cNvPicPr>
            <a:picLocks noChangeAspect="1"/>
          </p:cNvPicPr>
          <p:nvPr/>
        </p:nvPicPr>
        <p:blipFill>
          <a:blip r:embed="rId2">
            <a:extLst/>
          </a:blip>
          <a:srcRect l="3154" t="0" r="0" b="0"/>
          <a:stretch>
            <a:fillRect/>
          </a:stretch>
        </p:blipFill>
        <p:spPr>
          <a:xfrm>
            <a:off x="102393" y="1883370"/>
            <a:ext cx="12799999" cy="7434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hyper_3.png" descr="hyper_3.png"/>
          <p:cNvPicPr>
            <a:picLocks noChangeAspect="1"/>
          </p:cNvPicPr>
          <p:nvPr/>
        </p:nvPicPr>
        <p:blipFill>
          <a:blip r:embed="rId3">
            <a:extLst/>
          </a:blip>
          <a:srcRect l="3303" t="0" r="0" b="0"/>
          <a:stretch>
            <a:fillRect/>
          </a:stretch>
        </p:blipFill>
        <p:spPr>
          <a:xfrm>
            <a:off x="116879" y="2076841"/>
            <a:ext cx="12770915" cy="7429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hyper_4.png" descr="hyper_4.png"/>
          <p:cNvPicPr>
            <a:picLocks noChangeAspect="1"/>
          </p:cNvPicPr>
          <p:nvPr/>
        </p:nvPicPr>
        <p:blipFill>
          <a:blip r:embed="rId4">
            <a:extLst/>
          </a:blip>
          <a:srcRect l="3093" t="0" r="0" b="0"/>
          <a:stretch>
            <a:fillRect/>
          </a:stretch>
        </p:blipFill>
        <p:spPr>
          <a:xfrm>
            <a:off x="-206574" y="1964332"/>
            <a:ext cx="12529020" cy="7272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" grpId="2"/>
      <p:bldP build="whole" bldLvl="1" animBg="1" rev="0" advAuto="0" spid="144" grpId="3"/>
      <p:bldP build="whole" bldLvl="1" animBg="1" rev="0" advAuto="0" spid="14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&lt;Prerequisites Install&gt;"/>
          <p:cNvSpPr txBox="1"/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&lt;Prerequisites Install&gt;</a:t>
            </a:r>
          </a:p>
        </p:txBody>
      </p:sp>
      <p:sp>
        <p:nvSpPr>
          <p:cNvPr id="147" name="Clone Fabric Sample…"/>
          <p:cNvSpPr txBox="1"/>
          <p:nvPr/>
        </p:nvSpPr>
        <p:spPr>
          <a:xfrm>
            <a:off x="304716" y="1490827"/>
            <a:ext cx="12395368" cy="2052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SzPct val="75000"/>
              <a:buChar char="•"/>
              <a:defRPr sz="3000"/>
            </a:pPr>
            <a:r>
              <a:t>Clone Fabric Sample</a:t>
            </a:r>
          </a:p>
          <a:p>
            <a:pPr lvl="2" algn="l">
              <a:lnSpc>
                <a:spcPct val="120000"/>
              </a:lnSpc>
            </a:pPr>
            <a:r>
              <a:rPr sz="2000"/>
              <a:t>      - fabric samples의 /bin 디렉토리에 지정된 버전에 대한 Hyperledger Fabric 플랫폼 별 바이너리 및 구성 파일 설치</a:t>
            </a:r>
            <a:endParaRPr sz="2000"/>
          </a:p>
          <a:p>
            <a:pPr lvl="2" algn="l">
              <a:lnSpc>
                <a:spcPct val="120000"/>
              </a:lnSpc>
            </a:pPr>
            <a:endParaRPr sz="2000"/>
          </a:p>
          <a:p>
            <a:pPr lvl="2" algn="l">
              <a:lnSpc>
                <a:spcPct val="120000"/>
              </a:lnSpc>
            </a:pPr>
            <a:endParaRPr sz="2000"/>
          </a:p>
        </p:txBody>
      </p:sp>
      <p:pic>
        <p:nvPicPr>
          <p:cNvPr id="148" name="hyper_5.png" descr="hyper_5.png"/>
          <p:cNvPicPr>
            <a:picLocks noChangeAspect="1"/>
          </p:cNvPicPr>
          <p:nvPr/>
        </p:nvPicPr>
        <p:blipFill>
          <a:blip r:embed="rId2">
            <a:extLst/>
          </a:blip>
          <a:srcRect l="3189" t="0" r="0" b="10097"/>
          <a:stretch>
            <a:fillRect/>
          </a:stretch>
        </p:blipFill>
        <p:spPr>
          <a:xfrm>
            <a:off x="605631" y="2803128"/>
            <a:ext cx="12010449" cy="627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&lt;Network Structure&gt;"/>
          <p:cNvSpPr txBox="1"/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&lt;Network Structure&gt;</a:t>
            </a:r>
          </a:p>
        </p:txBody>
      </p:sp>
      <p:sp>
        <p:nvSpPr>
          <p:cNvPr id="151" name="High-level view"/>
          <p:cNvSpPr txBox="1"/>
          <p:nvPr/>
        </p:nvSpPr>
        <p:spPr>
          <a:xfrm>
            <a:off x="610019" y="1644650"/>
            <a:ext cx="365676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57200" indent="-457200">
              <a:buSzPct val="32000"/>
              <a:buBlip>
                <a:blip r:embed="rId3"/>
              </a:buBlip>
            </a:lvl1pPr>
          </a:lstStyle>
          <a:p>
            <a:pPr/>
            <a:r>
              <a:t>High-level view</a:t>
            </a:r>
          </a:p>
        </p:txBody>
      </p:sp>
      <p:sp>
        <p:nvSpPr>
          <p:cNvPr id="152" name="직사각형"/>
          <p:cNvSpPr/>
          <p:nvPr/>
        </p:nvSpPr>
        <p:spPr>
          <a:xfrm>
            <a:off x="1288529" y="2861853"/>
            <a:ext cx="4568081" cy="3576688"/>
          </a:xfrm>
          <a:prstGeom prst="rect">
            <a:avLst/>
          </a:prstGeom>
          <a:ln w="63500" cap="rnd">
            <a:solidFill>
              <a:srgbClr val="6C1301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3" name="직사각형"/>
          <p:cNvSpPr/>
          <p:nvPr/>
        </p:nvSpPr>
        <p:spPr>
          <a:xfrm>
            <a:off x="7351390" y="2861853"/>
            <a:ext cx="4568081" cy="3576688"/>
          </a:xfrm>
          <a:prstGeom prst="rect">
            <a:avLst/>
          </a:prstGeom>
          <a:ln w="63500" cap="rnd">
            <a:solidFill>
              <a:srgbClr val="0B1DFF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4" name="직사각형"/>
          <p:cNvSpPr/>
          <p:nvPr/>
        </p:nvSpPr>
        <p:spPr>
          <a:xfrm>
            <a:off x="800100" y="2397174"/>
            <a:ext cx="11640840" cy="6407052"/>
          </a:xfrm>
          <a:prstGeom prst="rect">
            <a:avLst/>
          </a:prstGeom>
          <a:ln w="25400">
            <a:solidFill>
              <a:srgbClr val="A6A6A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5" name="Orderer"/>
          <p:cNvSpPr/>
          <p:nvPr/>
        </p:nvSpPr>
        <p:spPr>
          <a:xfrm>
            <a:off x="4462512" y="6995343"/>
            <a:ext cx="4079776" cy="1361183"/>
          </a:xfrm>
          <a:prstGeom prst="rect">
            <a:avLst/>
          </a:prstGeom>
          <a:ln w="25400">
            <a:solidFill>
              <a:srgbClr val="24242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700">
                <a:solidFill>
                  <a:srgbClr val="2D2D2D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Orderer</a:t>
            </a:r>
          </a:p>
        </p:txBody>
      </p:sp>
      <p:sp>
        <p:nvSpPr>
          <p:cNvPr id="156" name="직사각형"/>
          <p:cNvSpPr/>
          <p:nvPr/>
        </p:nvSpPr>
        <p:spPr>
          <a:xfrm>
            <a:off x="1803400" y="3492500"/>
            <a:ext cx="1515716" cy="2192834"/>
          </a:xfrm>
          <a:prstGeom prst="rect">
            <a:avLst/>
          </a:prstGeom>
          <a:ln w="25400">
            <a:solidFill>
              <a:srgbClr val="59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7" name="직사각형"/>
          <p:cNvSpPr/>
          <p:nvPr/>
        </p:nvSpPr>
        <p:spPr>
          <a:xfrm>
            <a:off x="3801442" y="3492500"/>
            <a:ext cx="1515716" cy="2192834"/>
          </a:xfrm>
          <a:prstGeom prst="rect">
            <a:avLst/>
          </a:prstGeom>
          <a:ln w="25400">
            <a:solidFill>
              <a:srgbClr val="4D0A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8" name="Org1"/>
          <p:cNvSpPr txBox="1"/>
          <p:nvPr/>
        </p:nvSpPr>
        <p:spPr>
          <a:xfrm>
            <a:off x="3064912" y="5810250"/>
            <a:ext cx="101531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A040B"/>
                </a:solidFill>
              </a:defRPr>
            </a:lvl1pPr>
          </a:lstStyle>
          <a:p>
            <a:pPr/>
            <a:r>
              <a:t>Org1</a:t>
            </a:r>
          </a:p>
        </p:txBody>
      </p:sp>
      <p:sp>
        <p:nvSpPr>
          <p:cNvPr id="159" name="Org2"/>
          <p:cNvSpPr txBox="1"/>
          <p:nvPr/>
        </p:nvSpPr>
        <p:spPr>
          <a:xfrm>
            <a:off x="9085304" y="5810250"/>
            <a:ext cx="1100253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C4BFF"/>
                </a:solidFill>
              </a:defRPr>
            </a:lvl1pPr>
          </a:lstStyle>
          <a:p>
            <a:pPr/>
            <a:r>
              <a:t>Org2</a:t>
            </a:r>
          </a:p>
        </p:txBody>
      </p:sp>
      <p:sp>
        <p:nvSpPr>
          <p:cNvPr id="160" name="직사각형"/>
          <p:cNvSpPr/>
          <p:nvPr/>
        </p:nvSpPr>
        <p:spPr>
          <a:xfrm>
            <a:off x="7912100" y="3492500"/>
            <a:ext cx="1515716" cy="2192834"/>
          </a:xfrm>
          <a:prstGeom prst="rect">
            <a:avLst/>
          </a:prstGeom>
          <a:ln w="25400">
            <a:solidFill>
              <a:srgbClr val="050F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1" name="직사각형"/>
          <p:cNvSpPr/>
          <p:nvPr/>
        </p:nvSpPr>
        <p:spPr>
          <a:xfrm>
            <a:off x="10033000" y="3492500"/>
            <a:ext cx="1515716" cy="2192834"/>
          </a:xfrm>
          <a:prstGeom prst="rect">
            <a:avLst/>
          </a:prstGeom>
          <a:ln w="25400">
            <a:solidFill>
              <a:srgbClr val="000B9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2" name="Peer1"/>
          <p:cNvSpPr txBox="1"/>
          <p:nvPr/>
        </p:nvSpPr>
        <p:spPr>
          <a:xfrm>
            <a:off x="2066706" y="5060950"/>
            <a:ext cx="98910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6C0500"/>
                </a:solidFill>
              </a:defRPr>
            </a:lvl1pPr>
          </a:lstStyle>
          <a:p>
            <a:pPr/>
            <a:r>
              <a:t>Peer1</a:t>
            </a:r>
          </a:p>
        </p:txBody>
      </p:sp>
      <p:sp>
        <p:nvSpPr>
          <p:cNvPr id="163" name="(Anchor) peer0"/>
          <p:cNvSpPr txBox="1"/>
          <p:nvPr/>
        </p:nvSpPr>
        <p:spPr>
          <a:xfrm>
            <a:off x="3801363" y="4597400"/>
            <a:ext cx="15158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6C0500"/>
                </a:solidFill>
              </a:defRPr>
            </a:pPr>
            <a:r>
              <a:t>(Anchor)</a:t>
            </a:r>
            <a:br/>
            <a:r>
              <a:t>peer0</a:t>
            </a:r>
          </a:p>
        </p:txBody>
      </p:sp>
      <p:sp>
        <p:nvSpPr>
          <p:cNvPr id="164" name="Peer1"/>
          <p:cNvSpPr txBox="1"/>
          <p:nvPr/>
        </p:nvSpPr>
        <p:spPr>
          <a:xfrm>
            <a:off x="10296306" y="5060950"/>
            <a:ext cx="98910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080E6C"/>
                </a:solidFill>
              </a:defRPr>
            </a:lvl1pPr>
          </a:lstStyle>
          <a:p>
            <a:pPr/>
            <a:r>
              <a:t>Peer1</a:t>
            </a:r>
          </a:p>
        </p:txBody>
      </p:sp>
      <p:sp>
        <p:nvSpPr>
          <p:cNvPr id="165" name="(Anchor) peer0"/>
          <p:cNvSpPr txBox="1"/>
          <p:nvPr/>
        </p:nvSpPr>
        <p:spPr>
          <a:xfrm>
            <a:off x="7912021" y="4597400"/>
            <a:ext cx="15158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0A186C"/>
                </a:solidFill>
              </a:defRPr>
            </a:pPr>
            <a:r>
              <a:t>(Anchor)</a:t>
            </a:r>
            <a:br/>
            <a:r>
              <a:t>peer0</a:t>
            </a:r>
          </a:p>
        </p:txBody>
      </p:sp>
      <p:sp>
        <p:nvSpPr>
          <p:cNvPr id="166" name="선"/>
          <p:cNvSpPr/>
          <p:nvPr/>
        </p:nvSpPr>
        <p:spPr>
          <a:xfrm>
            <a:off x="5304631" y="4650196"/>
            <a:ext cx="2631778" cy="1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&lt;Build Network&gt;"/>
          <p:cNvSpPr txBox="1"/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/>
            <a:r>
              <a:t>&lt;Build Network&gt;</a:t>
            </a:r>
          </a:p>
        </p:txBody>
      </p:sp>
      <p:pic>
        <p:nvPicPr>
          <p:cNvPr id="171" name="스크린샷 2019-03-13 오후 10.23.31.png" descr="스크린샷 2019-03-13 오후 10.23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6050" y="793750"/>
            <a:ext cx="11806199" cy="583120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abric-samples 안에 많은 샘플이 포함되어 있음…"/>
          <p:cNvSpPr txBox="1"/>
          <p:nvPr/>
        </p:nvSpPr>
        <p:spPr>
          <a:xfrm>
            <a:off x="771867" y="5893798"/>
            <a:ext cx="490982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fabric-samples 안에 많은 샘플이 포함되어 있음</a:t>
            </a:r>
          </a:p>
          <a:p>
            <a:pPr algn="l">
              <a:defRPr sz="2000"/>
            </a:pPr>
            <a:r>
              <a:t>first-network 샘플을 사용</a:t>
            </a:r>
          </a:p>
          <a:p>
            <a:pPr algn="l">
              <a:defRPr sz="2000"/>
            </a:pPr>
            <a:r>
              <a:t>first-network 열면, byfn.sh 확인 가능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